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77" r:id="rId3"/>
    <p:sldId id="265" r:id="rId4"/>
    <p:sldId id="376" r:id="rId5"/>
    <p:sldId id="374" r:id="rId6"/>
    <p:sldId id="333" r:id="rId7"/>
    <p:sldId id="337" r:id="rId8"/>
    <p:sldId id="339" r:id="rId9"/>
    <p:sldId id="340" r:id="rId10"/>
    <p:sldId id="338" r:id="rId11"/>
    <p:sldId id="375" r:id="rId12"/>
    <p:sldId id="334" r:id="rId13"/>
    <p:sldId id="373" r:id="rId14"/>
    <p:sldId id="277" r:id="rId15"/>
    <p:sldId id="395" r:id="rId16"/>
    <p:sldId id="379" r:id="rId17"/>
    <p:sldId id="387" r:id="rId18"/>
    <p:sldId id="396" r:id="rId19"/>
    <p:sldId id="273" r:id="rId20"/>
    <p:sldId id="270" r:id="rId21"/>
    <p:sldId id="380" r:id="rId22"/>
    <p:sldId id="381" r:id="rId23"/>
    <p:sldId id="262" r:id="rId24"/>
    <p:sldId id="397" r:id="rId25"/>
    <p:sldId id="267" r:id="rId26"/>
    <p:sldId id="259" r:id="rId27"/>
    <p:sldId id="261" r:id="rId28"/>
    <p:sldId id="263" r:id="rId29"/>
    <p:sldId id="392" r:id="rId30"/>
    <p:sldId id="276" r:id="rId31"/>
    <p:sldId id="272" r:id="rId32"/>
    <p:sldId id="398" r:id="rId33"/>
    <p:sldId id="399" r:id="rId34"/>
    <p:sldId id="269" r:id="rId35"/>
    <p:sldId id="382" r:id="rId36"/>
    <p:sldId id="3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8597" autoAdjust="0"/>
  </p:normalViewPr>
  <p:slideViewPr>
    <p:cSldViewPr snapToGrid="0" showGuides="1">
      <p:cViewPr varScale="1">
        <p:scale>
          <a:sx n="69" d="100"/>
          <a:sy n="69" d="100"/>
        </p:scale>
        <p:origin x="-1171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r>
              <a:rPr lang="en-US" baseline="0" dirty="0" smtClean="0"/>
              <a:t>: some patients have high clonal expansion of T cells upon ICI, is this a metric for predicting </a:t>
            </a:r>
            <a:r>
              <a:rPr lang="en-US" baseline="0" dirty="0" err="1" smtClean="0"/>
              <a:t>irAE</a:t>
            </a:r>
            <a:r>
              <a:rPr lang="en-US" baseline="0" dirty="0" smtClean="0"/>
              <a:t> development?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ML, EW, and PSL mean </a:t>
            </a:r>
            <a:r>
              <a:rPr lang="en-US" baseline="0" dirty="0" smtClean="0"/>
              <a:t>here? Also CR and JB?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Do we know if there are any overlaps between TA and AA sets here? I wouldn’t think so but could have implications for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54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CD137 marks antigen-specific CD8 T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63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Way to read this is AA1 for example for 10X 1 in 10,000 (rarest)</a:t>
            </a:r>
            <a:r>
              <a:rPr lang="en-US" baseline="0" dirty="0" smtClean="0"/>
              <a:t> antigen reactive cells</a:t>
            </a:r>
          </a:p>
          <a:p>
            <a:r>
              <a:rPr lang="en-US" baseline="0" dirty="0" smtClean="0"/>
              <a:t>Higher on right because there was enriching done (enriching for antigen specificity)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89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kind of plot is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Surprise that 1 seq for auto</a:t>
            </a:r>
            <a:r>
              <a:rPr lang="en-US" baseline="0" dirty="0" smtClean="0"/>
              <a:t> antigen and tumor antigen were same, so </a:t>
            </a:r>
            <a:r>
              <a:rPr lang="en-US" baseline="0" dirty="0" err="1" smtClean="0"/>
              <a:t>polyreactive</a:t>
            </a:r>
            <a:r>
              <a:rPr lang="en-US" baseline="0" dirty="0" smtClean="0"/>
              <a:t> clone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CDRs 1-3 are the junction</a:t>
            </a:r>
            <a:r>
              <a:rPr lang="en-US" baseline="0" dirty="0" smtClean="0"/>
              <a:t> regions (</a:t>
            </a:r>
            <a:r>
              <a:rPr lang="en-US" b="1" baseline="0" dirty="0" smtClean="0"/>
              <a:t>I think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CDR3 junction between V and J segments</a:t>
            </a:r>
          </a:p>
          <a:p>
            <a:r>
              <a:rPr lang="en-US" baseline="0" dirty="0" smtClean="0"/>
              <a:t>CDRs 1/3 determine peptide specificity</a:t>
            </a:r>
          </a:p>
          <a:p>
            <a:r>
              <a:rPr lang="en-US" baseline="0" dirty="0" smtClean="0"/>
              <a:t>CDRs 1-2 in V region &amp; determine MHC specificity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38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Lines are sequence</a:t>
            </a:r>
            <a:r>
              <a:rPr lang="en-US" baseline="0" dirty="0" smtClean="0"/>
              <a:t> matches?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6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effects: unwanted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variation, systematic bias in data from technical rather than biological differences between cells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(i.e. from processing, sequencing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runs, reagents, experimental conditions)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Trajectory analysis: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pseudotime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 cell state progression, perhaps here it’s like visit 1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2  3 ? Not sure how to see from figures though (i.e. I can’t see which is 1 vs. 2 vs. 3), from next slides going to assume kind of left to right (naïve to exhausted)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Just an issue with fig download. Visits NOT associated with specific clusters which is good (small changes shouldn’t be seen really?)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25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CCR7, SELL:</a:t>
            </a:r>
            <a:r>
              <a:rPr lang="en-US" baseline="0" dirty="0" smtClean="0"/>
              <a:t> naïve markers</a:t>
            </a:r>
          </a:p>
          <a:p>
            <a:r>
              <a:rPr lang="en-US" baseline="0" dirty="0" smtClean="0"/>
              <a:t>GZMB: cytotoxic marker</a:t>
            </a:r>
          </a:p>
          <a:p>
            <a:r>
              <a:rPr lang="en-US" dirty="0" smtClean="0"/>
              <a:t>TCF7, TOX:</a:t>
            </a:r>
            <a:r>
              <a:rPr lang="en-US" baseline="0" dirty="0" smtClean="0"/>
              <a:t> exhausted markers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3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TIGIT is co-inhibitory receptor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04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granzymes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cytotoxic T cell method of lysing target cells,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inducing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1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 key findings:</a:t>
            </a:r>
          </a:p>
          <a:p>
            <a:pPr marL="228600" indent="-228600">
              <a:buAutoNum type="arabicParenR"/>
            </a:pPr>
            <a:r>
              <a:rPr lang="en-US" dirty="0" smtClean="0"/>
              <a:t>melanoma patients have more exhausted T cells than healthy patients</a:t>
            </a:r>
          </a:p>
          <a:p>
            <a:pPr marL="228600" indent="-228600">
              <a:buAutoNum type="arabicParenR"/>
            </a:pPr>
            <a:r>
              <a:rPr lang="en-US" dirty="0" smtClean="0"/>
              <a:t>often see PD-1 blockade-induced changes in circulating, exhausted PD-1</a:t>
            </a:r>
            <a:r>
              <a:rPr lang="en-US" baseline="30000" dirty="0" smtClean="0"/>
              <a:t>+</a:t>
            </a:r>
            <a:r>
              <a:rPr lang="en-US" dirty="0" smtClean="0"/>
              <a:t> CD8</a:t>
            </a:r>
            <a:r>
              <a:rPr lang="en-US" baseline="30000" dirty="0" smtClean="0"/>
              <a:t>+</a:t>
            </a:r>
            <a:r>
              <a:rPr lang="en-US" dirty="0" smtClean="0"/>
              <a:t> T cells (increased</a:t>
            </a:r>
            <a:r>
              <a:rPr lang="en-US" baseline="0" dirty="0" smtClean="0"/>
              <a:t> proliferation, reinvigoration, especially the more exhausted the T cells were i.e. CTLA-4</a:t>
            </a:r>
            <a:r>
              <a:rPr lang="en-US" baseline="30000" dirty="0" smtClean="0"/>
              <a:t>+</a:t>
            </a:r>
            <a:r>
              <a:rPr lang="en-US" baseline="0" dirty="0" smtClean="0"/>
              <a:t> and PD-1</a:t>
            </a:r>
            <a:r>
              <a:rPr lang="en-US" baseline="30000" dirty="0" smtClean="0"/>
              <a:t>+</a:t>
            </a:r>
            <a:r>
              <a:rPr lang="en-US" baseline="0" dirty="0" smtClean="0"/>
              <a:t>), but this doesn’t always mean a clinical response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reinvigorated T cells from blood are also found in TME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see correlation between tumor (antigen) burden and CD8</a:t>
            </a:r>
            <a:r>
              <a:rPr lang="en-US" baseline="30000" dirty="0" smtClean="0"/>
              <a:t>+</a:t>
            </a:r>
            <a:r>
              <a:rPr lang="en-US" baseline="0" dirty="0" smtClean="0"/>
              <a:t> T-cell reinvigoration (increased Ki67 proliferation), augmented by PD-1 blockade</a:t>
            </a: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larger</a:t>
            </a:r>
            <a:r>
              <a:rPr lang="en-US" baseline="0" dirty="0" smtClean="0"/>
              <a:t> baseline immune responses (higher pre-treatment Ki67 levels in PD-1</a:t>
            </a:r>
            <a:r>
              <a:rPr lang="en-US" baseline="30000" dirty="0" smtClean="0"/>
              <a:t>+</a:t>
            </a:r>
            <a:r>
              <a:rPr lang="en-US" baseline="0" dirty="0" smtClean="0"/>
              <a:t> CD8 T cells) indicates poor prognosis, perhaps because a larger baseline immune response indicates a larger tumor burden</a:t>
            </a: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clinical failure mostly from imbalance between T cell reinvigoration and tumor burden;</a:t>
            </a:r>
            <a:r>
              <a:rPr lang="en-US" baseline="0" dirty="0" smtClean="0"/>
              <a:t> </a:t>
            </a:r>
            <a:r>
              <a:rPr lang="en-US" dirty="0" smtClean="0"/>
              <a:t>clinical response correlates with magnitude of T cell reinvigoration relative to baseline tumor burden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98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Airline plot</a:t>
            </a:r>
          </a:p>
          <a:p>
            <a:r>
              <a:rPr lang="en-US" dirty="0" err="1" smtClean="0"/>
              <a:t>Takehome</a:t>
            </a:r>
            <a:r>
              <a:rPr lang="en-US" dirty="0" smtClean="0"/>
              <a:t>: different distributions between FA and </a:t>
            </a:r>
            <a:r>
              <a:rPr lang="en-US" smtClean="0"/>
              <a:t>TA/AA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2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FA: expansion of cluster 2, reduction of clusters 1, 3, 7</a:t>
            </a:r>
          </a:p>
          <a:p>
            <a:r>
              <a:rPr lang="en-US" dirty="0" smtClean="0"/>
              <a:t>TA/AA: visit 2</a:t>
            </a:r>
            <a:r>
              <a:rPr lang="en-US" baseline="0" dirty="0" smtClean="0"/>
              <a:t> has spike in clusters 4 and 8 I believe </a:t>
            </a:r>
            <a:r>
              <a:rPr lang="en-US" b="0" baseline="0" dirty="0" smtClean="0"/>
              <a:t>(</a:t>
            </a:r>
            <a:r>
              <a:rPr lang="en-US" b="1" baseline="0" dirty="0" smtClean="0"/>
              <a:t>perhaps relates to paper where they saw a single burst of reinvigoration of T cells following ICI?</a:t>
            </a:r>
            <a:r>
              <a:rPr lang="en-US" b="0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sequential analysis of tumor and auto antigen specific T cells</a:t>
            </a:r>
          </a:p>
          <a:p>
            <a:r>
              <a:rPr lang="en-US" baseline="0" dirty="0" smtClean="0"/>
              <a:t> - stimulate cells with pool of TAAs or self-antigens</a:t>
            </a:r>
            <a:endParaRPr lang="en-US" dirty="0" smtClean="0"/>
          </a:p>
          <a:p>
            <a:r>
              <a:rPr lang="en-US" dirty="0" smtClean="0"/>
              <a:t> - CD154 marks antigen-specific CD4 T cells,</a:t>
            </a:r>
            <a:r>
              <a:rPr lang="en-US" baseline="0" dirty="0" smtClean="0"/>
              <a:t>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get CD154</a:t>
            </a:r>
            <a:r>
              <a:rPr lang="en-US" baseline="30000" dirty="0" smtClean="0"/>
              <a:t>+</a:t>
            </a:r>
            <a:r>
              <a:rPr lang="en-US" baseline="0" dirty="0" smtClean="0"/>
              <a:t> CD69</a:t>
            </a:r>
            <a:r>
              <a:rPr lang="en-US" baseline="30000" dirty="0" smtClean="0"/>
              <a:t>+</a:t>
            </a:r>
            <a:r>
              <a:rPr lang="en-US" baseline="0" dirty="0" smtClean="0"/>
              <a:t> (another activation marker) CD4</a:t>
            </a:r>
            <a:r>
              <a:rPr lang="en-US" baseline="30000" dirty="0" smtClean="0"/>
              <a:t>+</a:t>
            </a:r>
            <a:r>
              <a:rPr lang="en-US" baseline="0" dirty="0" smtClean="0"/>
              <a:t> T cells</a:t>
            </a:r>
            <a:endParaRPr lang="en-US" dirty="0" smtClean="0"/>
          </a:p>
          <a:p>
            <a:r>
              <a:rPr lang="en-US" baseline="0" dirty="0" smtClean="0"/>
              <a:t> - CD137 marks antigen-specific CD8 T cells, so 2</a:t>
            </a:r>
            <a:r>
              <a:rPr lang="en-US" baseline="30000" dirty="0" smtClean="0"/>
              <a:t>nd</a:t>
            </a:r>
            <a:r>
              <a:rPr lang="en-US" baseline="0" dirty="0" smtClean="0"/>
              <a:t> get CD154</a:t>
            </a:r>
            <a:r>
              <a:rPr lang="en-US" baseline="30000" dirty="0" smtClean="0"/>
              <a:t>-</a:t>
            </a:r>
            <a:r>
              <a:rPr lang="en-US" baseline="0" dirty="0" smtClean="0"/>
              <a:t>CD137</a:t>
            </a:r>
            <a:r>
              <a:rPr lang="en-US" baseline="30000" dirty="0" smtClean="0"/>
              <a:t>+</a:t>
            </a:r>
            <a:r>
              <a:rPr lang="en-US" baseline="0" dirty="0" smtClean="0"/>
              <a:t>CD8</a:t>
            </a:r>
            <a:r>
              <a:rPr lang="en-US" baseline="30000" dirty="0" smtClean="0"/>
              <a:t>+</a:t>
            </a:r>
            <a:r>
              <a:rPr lang="en-US" baseline="0" dirty="0" smtClean="0"/>
              <a:t> T cells</a:t>
            </a:r>
          </a:p>
          <a:p>
            <a:r>
              <a:rPr lang="en-US" baseline="0" dirty="0" smtClean="0"/>
              <a:t> - then get antigen-specific CD4</a:t>
            </a:r>
            <a:r>
              <a:rPr lang="en-US" baseline="30000" dirty="0" smtClean="0"/>
              <a:t>+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Tregs</a:t>
            </a:r>
            <a:r>
              <a:rPr lang="en-US" baseline="0" dirty="0" smtClean="0"/>
              <a:t> (CD154</a:t>
            </a:r>
            <a:r>
              <a:rPr lang="en-US" baseline="30000" dirty="0" smtClean="0"/>
              <a:t>-</a:t>
            </a:r>
            <a:r>
              <a:rPr lang="en-US" baseline="0" dirty="0" smtClean="0"/>
              <a:t>CD137</a:t>
            </a:r>
            <a:r>
              <a:rPr lang="en-US" baseline="30000" dirty="0" smtClean="0"/>
              <a:t>+</a:t>
            </a:r>
            <a:r>
              <a:rPr lang="en-US" baseline="0" dirty="0" smtClean="0"/>
              <a:t>GARP</a:t>
            </a:r>
            <a:r>
              <a:rPr lang="en-US" baseline="30000" dirty="0" smtClean="0"/>
              <a:t>+</a:t>
            </a:r>
            <a:r>
              <a:rPr lang="en-US" baseline="0" dirty="0" smtClean="0"/>
              <a:t>,CD25</a:t>
            </a:r>
            <a:r>
              <a:rPr lang="en-US" baseline="30000" dirty="0" smtClean="0"/>
              <a:t>+</a:t>
            </a:r>
            <a:r>
              <a:rPr lang="en-US" baseline="0" dirty="0" smtClean="0"/>
              <a:t>CD127</a:t>
            </a:r>
            <a:r>
              <a:rPr lang="en-US" baseline="30000" dirty="0" smtClean="0"/>
              <a:t>-</a:t>
            </a:r>
            <a:r>
              <a:rPr lang="en-US" baseline="0" dirty="0" smtClean="0"/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8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TIGIT is a co-inhibitory</a:t>
            </a:r>
            <a:r>
              <a:rPr lang="en-US" baseline="0" dirty="0" smtClean="0"/>
              <a:t> receptor in CD28 protein family, expressed on activated T cells, some </a:t>
            </a:r>
            <a:r>
              <a:rPr lang="en-US" baseline="0" dirty="0" err="1" smtClean="0"/>
              <a:t>Tregs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Tfh</a:t>
            </a:r>
            <a:r>
              <a:rPr lang="en-US" baseline="0" dirty="0" smtClean="0"/>
              <a:t>, NKs</a:t>
            </a:r>
          </a:p>
          <a:p>
            <a:r>
              <a:rPr lang="en-US" baseline="0" dirty="0" smtClean="0"/>
              <a:t>TIGIT ligands are CD155, CD112 on APCs, T cells, tumor cells</a:t>
            </a:r>
          </a:p>
          <a:p>
            <a:r>
              <a:rPr lang="en-US" baseline="0" dirty="0" smtClean="0"/>
              <a:t>CD226 is a co-stimulatory receptor that binds to same ligands as TIGIT, so TIGIT and CD226 compete for ligands and lead to inhibition or activation, respectively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CD137 marks antigen-specific CD8 T cells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Reinvigoration (TIGIT means exhausted)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0FB5B-A3D2-D643-8110-3D31507B69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4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CD25 marks </a:t>
            </a:r>
            <a:r>
              <a:rPr lang="en-US" dirty="0" err="1" smtClean="0"/>
              <a:t>Tregs</a:t>
            </a:r>
            <a:r>
              <a:rPr lang="en-US" dirty="0" smtClean="0"/>
              <a:t>, so these are CD8 </a:t>
            </a:r>
            <a:r>
              <a:rPr lang="en-US" dirty="0" err="1" smtClean="0"/>
              <a:t>Tregs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0FB5B-A3D2-D643-8110-3D31507B69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6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CPI is checkpoint blockade immunotherapy</a:t>
            </a:r>
          </a:p>
          <a:p>
            <a:r>
              <a:rPr lang="en-US" baseline="0" dirty="0" smtClean="0"/>
              <a:t>all these CD8</a:t>
            </a:r>
            <a:r>
              <a:rPr lang="en-US" baseline="30000" dirty="0" smtClean="0"/>
              <a:t>+</a:t>
            </a:r>
            <a:r>
              <a:rPr lang="en-US" baseline="0" dirty="0" smtClean="0"/>
              <a:t> T cells were all targeting the same epitope/antigen with same TCR sequences (different patients)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9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might</a:t>
            </a:r>
            <a:r>
              <a:rPr lang="en-US" baseline="0" dirty="0" smtClean="0"/>
              <a:t> be the rationale for anti-PD1 relieving exhaustion in this context but not with chronic viral infections (EBV, CMV)?</a:t>
            </a:r>
          </a:p>
          <a:p>
            <a:r>
              <a:rPr lang="en-US" baseline="0" dirty="0" smtClean="0"/>
              <a:t> - different microenvironments? TME vs. whatever the viral infected tissue microenvironment is called…</a:t>
            </a:r>
          </a:p>
          <a:p>
            <a:r>
              <a:rPr lang="en-US" baseline="0" dirty="0" smtClean="0"/>
              <a:t> - perhaps because viruses can hide in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27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CD3 is a T cell co-receptor, so just all T cells here</a:t>
            </a:r>
          </a:p>
          <a:p>
            <a:r>
              <a:rPr lang="en-US" dirty="0" smtClean="0"/>
              <a:t>Not enriching for antigen-specific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47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 here does include </a:t>
            </a:r>
            <a:r>
              <a:rPr lang="en-US" dirty="0" err="1" smtClean="0"/>
              <a:t>neoantigens</a:t>
            </a:r>
            <a:r>
              <a:rPr lang="en-US" dirty="0" smtClean="0"/>
              <a:t> (see</a:t>
            </a:r>
            <a:r>
              <a:rPr lang="en-US" baseline="0" dirty="0" smtClean="0"/>
              <a:t>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2.xls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NCI grant meeting with Ty and Nidhi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09152023 Zoom meeting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FE3C4B-F666-6E46-B000-DC9B78B4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Surprise: massive CD8+ response in second CPI-treated subject also was monoclonal, with different TCR sequences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9581700-8840-3846-8602-77FEF2939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6" y="2074459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C05401-36CD-5346-BDDF-38477D2A0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3003550"/>
            <a:ext cx="7763173" cy="21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8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CB6FF1FE-E78D-2F42-8740-D75A6392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TAA-reactive CD8 T cells are predominantly of a single clonotype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3CB8D74-2FDD-5947-B9FA-E791F528E32D}"/>
              </a:ext>
            </a:extLst>
          </p:cNvPr>
          <p:cNvSpPr txBox="1"/>
          <p:nvPr/>
        </p:nvSpPr>
        <p:spPr>
          <a:xfrm>
            <a:off x="4013" y="6474346"/>
            <a:ext cx="1141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73+/- 23% of cells share TCRs, N = 6 experiments. 2/6 have dual TRAV;  2/6 have dual TRBV; 4/6 have dual TRGV.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09CB962E-E34B-B94D-BA2D-53C90E2B5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2489" y="2431915"/>
          <a:ext cx="5167023" cy="308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Worksheet" r:id="rId3" imgW="4038600" imgH="2413000" progId="Excel.Sheet.12">
                  <p:embed/>
                </p:oleObj>
              </mc:Choice>
              <mc:Fallback>
                <p:oleObj name="Worksheet" r:id="rId3" imgW="4038600" imgH="24130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xmlns="" id="{09CB962E-E34B-B94D-BA2D-53C90E2B5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2489" y="2431915"/>
                        <a:ext cx="5167023" cy="308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555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4CE1ED-5617-E44D-A0D9-B48FCA10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F38500-89CD-A74D-8641-53238A52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Hypothesis: Exhausted TAA-specific CD8+ T cells become more activated and less exhausted during treatment with anti-PD1. This response may not be reflected in other exhausted cells (EBV/CMV) and in bulk non-antigen specific cells</a:t>
            </a:r>
          </a:p>
          <a:p>
            <a:endParaRPr lang="en-US" dirty="0"/>
          </a:p>
          <a:p>
            <a:r>
              <a:rPr lang="en-US" dirty="0"/>
              <a:t>Test: Combined plate sorting and 10X experiment on four sequential samples from a T cell “reactor” patient</a:t>
            </a:r>
          </a:p>
        </p:txBody>
      </p:sp>
    </p:spTree>
    <p:extLst>
      <p:ext uri="{BB962C8B-B14F-4D97-AF65-F5344CB8AC3E}">
        <p14:creationId xmlns:p14="http://schemas.microsoft.com/office/powerpoint/2010/main" val="156073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6B902BD-D6DE-2041-9AC3-1AC716539ED0}"/>
              </a:ext>
            </a:extLst>
          </p:cNvPr>
          <p:cNvSpPr txBox="1"/>
          <p:nvPr/>
        </p:nvSpPr>
        <p:spPr>
          <a:xfrm>
            <a:off x="1303240" y="2911756"/>
            <a:ext cx="20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PBMC from </a:t>
            </a:r>
          </a:p>
          <a:p>
            <a:pPr algn="ctr"/>
            <a:r>
              <a:rPr lang="en-US" sz="2000" dirty="0"/>
              <a:t>T cell reactor (T1)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88BBA4-A201-2A42-AFF2-FA870EC2AF7C}"/>
              </a:ext>
            </a:extLst>
          </p:cNvPr>
          <p:cNvSpPr txBox="1"/>
          <p:nvPr/>
        </p:nvSpPr>
        <p:spPr>
          <a:xfrm>
            <a:off x="5369960" y="2875435"/>
            <a:ext cx="2935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TAA and EBV/CMV-specific</a:t>
            </a:r>
          </a:p>
          <a:p>
            <a:pPr algn="ctr"/>
            <a:r>
              <a:rPr lang="en-US" sz="2000" dirty="0"/>
              <a:t>48 cells each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CBB67898-DB8C-3D4A-AF1F-BCB72CC26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36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Measuring re-invigoration of CD8 T cell populations during ICI therapy at the single cell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66BE27E-4C58-8B47-9299-5247960C08DD}"/>
              </a:ext>
            </a:extLst>
          </p:cNvPr>
          <p:cNvSpPr/>
          <p:nvPr/>
        </p:nvSpPr>
        <p:spPr>
          <a:xfrm>
            <a:off x="3689953" y="2599695"/>
            <a:ext cx="107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Plate sort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5BA8DE6-952B-E544-B224-081AC2AD0A70}"/>
              </a:ext>
            </a:extLst>
          </p:cNvPr>
          <p:cNvCxnSpPr>
            <a:cxnSpLocks/>
          </p:cNvCxnSpPr>
          <p:nvPr/>
        </p:nvCxnSpPr>
        <p:spPr>
          <a:xfrm>
            <a:off x="8303137" y="3219754"/>
            <a:ext cx="81550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1691580-B01A-7C4A-BB72-41075B368821}"/>
              </a:ext>
            </a:extLst>
          </p:cNvPr>
          <p:cNvSpPr/>
          <p:nvPr/>
        </p:nvSpPr>
        <p:spPr>
          <a:xfrm>
            <a:off x="9118644" y="3044712"/>
            <a:ext cx="293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Identify antigen-specific TCRs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877F87C7-BDA3-884B-9395-0CC8FEEBE08E}"/>
              </a:ext>
            </a:extLst>
          </p:cNvPr>
          <p:cNvCxnSpPr>
            <a:cxnSpLocks/>
          </p:cNvCxnSpPr>
          <p:nvPr/>
        </p:nvCxnSpPr>
        <p:spPr>
          <a:xfrm>
            <a:off x="3875184" y="3244378"/>
            <a:ext cx="81550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3398509-7FDA-DA47-BE59-BEB361920218}"/>
              </a:ext>
            </a:extLst>
          </p:cNvPr>
          <p:cNvSpPr/>
          <p:nvPr/>
        </p:nvSpPr>
        <p:spPr>
          <a:xfrm>
            <a:off x="1299517" y="1895552"/>
            <a:ext cx="83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 1: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3E011B4-2A07-1340-A993-DE4EBC13703F}"/>
              </a:ext>
            </a:extLst>
          </p:cNvPr>
          <p:cNvSpPr txBox="1"/>
          <p:nvPr/>
        </p:nvSpPr>
        <p:spPr>
          <a:xfrm>
            <a:off x="734461" y="4758444"/>
            <a:ext cx="3136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PBMC from </a:t>
            </a:r>
          </a:p>
          <a:p>
            <a:pPr algn="ctr"/>
            <a:r>
              <a:rPr lang="en-US" sz="2000" dirty="0"/>
              <a:t>T cell reactor (T1, T2, T3, T5)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ED40889-8168-774E-9333-D517E6A59768}"/>
              </a:ext>
            </a:extLst>
          </p:cNvPr>
          <p:cNvSpPr txBox="1"/>
          <p:nvPr/>
        </p:nvSpPr>
        <p:spPr>
          <a:xfrm>
            <a:off x="5096772" y="4722123"/>
            <a:ext cx="3136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Enriched memory and TAA-specific CD8 T cells,</a:t>
            </a:r>
          </a:p>
          <a:p>
            <a:pPr algn="ctr"/>
            <a:r>
              <a:rPr lang="en-US" sz="2000" dirty="0"/>
              <a:t>50,000 cells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D8B20785-33E3-9C48-B01B-E7C5C03DA15B}"/>
              </a:ext>
            </a:extLst>
          </p:cNvPr>
          <p:cNvSpPr/>
          <p:nvPr/>
        </p:nvSpPr>
        <p:spPr>
          <a:xfrm>
            <a:off x="3889294" y="4573778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5’ 10X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46A3F91-FE72-BD44-A44B-8C9A4B17CEE9}"/>
              </a:ext>
            </a:extLst>
          </p:cNvPr>
          <p:cNvCxnSpPr>
            <a:cxnSpLocks/>
          </p:cNvCxnSpPr>
          <p:nvPr/>
        </p:nvCxnSpPr>
        <p:spPr>
          <a:xfrm>
            <a:off x="8299414" y="5066442"/>
            <a:ext cx="81550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35E5394-8DA2-2440-9154-BE8B075438E0}"/>
              </a:ext>
            </a:extLst>
          </p:cNvPr>
          <p:cNvSpPr/>
          <p:nvPr/>
        </p:nvSpPr>
        <p:spPr>
          <a:xfrm>
            <a:off x="9284740" y="4750032"/>
            <a:ext cx="2667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Identify bulk </a:t>
            </a:r>
            <a:r>
              <a:rPr lang="en-US" dirty="0"/>
              <a:t>TCRs and single cell transcriptome profiles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F975DD4B-51C7-6048-8282-F0ADA092A03E}"/>
              </a:ext>
            </a:extLst>
          </p:cNvPr>
          <p:cNvCxnSpPr>
            <a:cxnSpLocks/>
          </p:cNvCxnSpPr>
          <p:nvPr/>
        </p:nvCxnSpPr>
        <p:spPr>
          <a:xfrm>
            <a:off x="3871461" y="5091066"/>
            <a:ext cx="81550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5C8B9545-EB7B-0F45-B7C7-5FB4E5FD2CB4}"/>
              </a:ext>
            </a:extLst>
          </p:cNvPr>
          <p:cNvCxnSpPr>
            <a:cxnSpLocks/>
          </p:cNvCxnSpPr>
          <p:nvPr/>
        </p:nvCxnSpPr>
        <p:spPr>
          <a:xfrm rot="5400000">
            <a:off x="10074212" y="4082038"/>
            <a:ext cx="81550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E5C3539-F25E-D743-852A-2AE9FEFC5F95}"/>
              </a:ext>
            </a:extLst>
          </p:cNvPr>
          <p:cNvSpPr/>
          <p:nvPr/>
        </p:nvSpPr>
        <p:spPr>
          <a:xfrm>
            <a:off x="10481966" y="3635559"/>
            <a:ext cx="1567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track antigen-specific TCRs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6100425-2688-0F4D-AC58-591606E682BF}"/>
              </a:ext>
            </a:extLst>
          </p:cNvPr>
          <p:cNvSpPr/>
          <p:nvPr/>
        </p:nvSpPr>
        <p:spPr>
          <a:xfrm>
            <a:off x="1299517" y="3999582"/>
            <a:ext cx="83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 2:</a:t>
            </a:r>
          </a:p>
        </p:txBody>
      </p:sp>
    </p:spTree>
    <p:extLst>
      <p:ext uri="{BB962C8B-B14F-4D97-AF65-F5344CB8AC3E}">
        <p14:creationId xmlns:p14="http://schemas.microsoft.com/office/powerpoint/2010/main" val="244489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D73C4FC-9795-FADF-EF77-44C601311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Defining the features of T cell responses to tumor and self-antigens as predictors of response to checkpoint inhibitor therapy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5CC79F26-8720-F5C3-0303-A83E82D4D9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Linsley</a:t>
            </a:r>
            <a:endParaRPr lang="en-US" dirty="0"/>
          </a:p>
          <a:p>
            <a:r>
              <a:rPr lang="en-US" dirty="0"/>
              <a:t>NCI meeting</a:t>
            </a:r>
          </a:p>
          <a:p>
            <a:r>
              <a:rPr lang="en-US" dirty="0"/>
              <a:t>May 11, 2023</a:t>
            </a:r>
          </a:p>
        </p:txBody>
      </p:sp>
    </p:spTree>
    <p:extLst>
      <p:ext uri="{BB962C8B-B14F-4D97-AF65-F5344CB8AC3E}">
        <p14:creationId xmlns:p14="http://schemas.microsoft.com/office/powerpoint/2010/main" val="314078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67326" y="1708409"/>
            <a:ext cx="110722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u="sng" dirty="0"/>
              <a:t>Investigators                                              	 Team Members</a:t>
            </a:r>
          </a:p>
          <a:p>
            <a:r>
              <a:rPr lang="en-US" sz="2400" dirty="0"/>
              <a:t>Jane Buckner 	 				Cliff Rims</a:t>
            </a:r>
          </a:p>
          <a:p>
            <a:r>
              <a:rPr lang="en-US" sz="2400" dirty="0"/>
              <a:t>Peter Linsley  					Hannah </a:t>
            </a:r>
            <a:r>
              <a:rPr lang="en-US" sz="2400" dirty="0" err="1"/>
              <a:t>DeBerg</a:t>
            </a:r>
            <a:r>
              <a:rPr lang="en-US" sz="2400" dirty="0"/>
              <a:t> </a:t>
            </a:r>
          </a:p>
          <a:p>
            <a:r>
              <a:rPr lang="en-US" sz="2400" dirty="0"/>
              <a:t>Erik Wambre 					Maochang Liu</a:t>
            </a:r>
          </a:p>
          <a:p>
            <a:r>
              <a:rPr lang="en-US" sz="2400" dirty="0"/>
              <a:t>Alice Long 					</a:t>
            </a:r>
          </a:p>
          <a:p>
            <a:r>
              <a:rPr lang="en-US" sz="2400" dirty="0"/>
              <a:t>						Genomics core</a:t>
            </a:r>
          </a:p>
          <a:p>
            <a:r>
              <a:rPr lang="en-US" sz="2400" dirty="0"/>
              <a:t>						Clinical groups at BRI, UTA, VMFH, </a:t>
            </a:r>
          </a:p>
          <a:p>
            <a:r>
              <a:rPr lang="en-US" sz="2400" dirty="0"/>
              <a:t>							and FHCC</a:t>
            </a:r>
          </a:p>
          <a:p>
            <a:endParaRPr lang="en-US" sz="2400" dirty="0"/>
          </a:p>
          <a:p>
            <a:r>
              <a:rPr lang="en-US" sz="2400" dirty="0"/>
              <a:t>Laura Chow (UT Austin)			</a:t>
            </a:r>
          </a:p>
          <a:p>
            <a:r>
              <a:rPr lang="en-US" sz="2400" dirty="0"/>
              <a:t>John Paul Flores (VMFH)			</a:t>
            </a:r>
          </a:p>
          <a:p>
            <a:r>
              <a:rPr lang="en-US" sz="2400" dirty="0"/>
              <a:t>Petros </a:t>
            </a:r>
            <a:r>
              <a:rPr lang="en-US" sz="2400" dirty="0" err="1"/>
              <a:t>Grivas</a:t>
            </a:r>
            <a:r>
              <a:rPr lang="en-US" sz="2400" dirty="0"/>
              <a:t> (FHCC)		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E14441-8F69-7FCA-128F-CECEBB68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98428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A7751B-A278-8AAF-C4DF-20456CFF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10X experimental plan with unsorted CD3+ cells</a:t>
            </a:r>
          </a:p>
        </p:txBody>
      </p:sp>
      <p:pic>
        <p:nvPicPr>
          <p:cNvPr id="5" name="Picture 4" descr="A diagram of cell sorting&#10;&#10;Description automatically generated with low confidence">
            <a:extLst>
              <a:ext uri="{FF2B5EF4-FFF2-40B4-BE49-F238E27FC236}">
                <a16:creationId xmlns:a16="http://schemas.microsoft.com/office/drawing/2014/main" xmlns="" id="{213A8A20-796E-D86F-C4B9-7FA577FD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00251"/>
            <a:ext cx="7772400" cy="462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58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132884-A49F-146D-60CE-E60019F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EE649F-419A-047B-1C5B-9B858D57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Sequence sharing in autoantigen (AA) and tumor-antigen (TA) reactive TCRs </a:t>
            </a:r>
          </a:p>
          <a:p>
            <a:endParaRPr lang="en-US" dirty="0"/>
          </a:p>
          <a:p>
            <a:r>
              <a:rPr lang="en-US" dirty="0"/>
              <a:t>Annotating cells along the 10X trajectory</a:t>
            </a:r>
          </a:p>
          <a:p>
            <a:endParaRPr lang="en-US" dirty="0"/>
          </a:p>
          <a:p>
            <a:r>
              <a:rPr lang="en-US" dirty="0"/>
              <a:t>Fates of AA, TA, and foreign antigen (FA) reactive T cells after checkpoint inhibitor (CPI) therapy</a:t>
            </a:r>
          </a:p>
        </p:txBody>
      </p:sp>
    </p:spTree>
    <p:extLst>
      <p:ext uri="{BB962C8B-B14F-4D97-AF65-F5344CB8AC3E}">
        <p14:creationId xmlns:p14="http://schemas.microsoft.com/office/powerpoint/2010/main" val="214148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19767-7C79-7530-9E32-893FB63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TCR barcodes with three specificities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8F40DA-4F60-72E4-F97F-FCD98460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 reactive TCRs – from cells activated with a mixture of peptides from tumor associated antigens and peptides with cancer associated neoantigen mutations (ML, EW, and PSL)</a:t>
            </a:r>
          </a:p>
          <a:p>
            <a:endParaRPr lang="en-US" dirty="0"/>
          </a:p>
          <a:p>
            <a:r>
              <a:rPr lang="en-US" dirty="0"/>
              <a:t>AA reactive TCRs- from cells activated with a mixture of peptides from rheumatoid arthritis and type 1 diabetes antigens (CR, and JB)</a:t>
            </a:r>
          </a:p>
          <a:p>
            <a:endParaRPr lang="en-US" dirty="0"/>
          </a:p>
          <a:p>
            <a:r>
              <a:rPr lang="en-US" dirty="0"/>
              <a:t>Foreign antigen (FA) reactive TCRs- TCRs reactive with CMV, EBV, Influenza A or YFV viral antigens in the </a:t>
            </a:r>
            <a:r>
              <a:rPr lang="en-US" dirty="0" err="1"/>
              <a:t>VDJdb</a:t>
            </a:r>
            <a:r>
              <a:rPr lang="en-US" dirty="0"/>
              <a:t>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5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5840F-7F83-E4F2-BCA5-E322A3BB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cell sorting of activated TA and AA CD8+ populations from a head and neck cancer patient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EE5CC9D-EB7F-4081-1E91-4BC31DD65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1801" y="1690688"/>
            <a:ext cx="6438900" cy="3600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E7705F-1B9D-90B8-AF37-1BBDE0B125A0}"/>
              </a:ext>
            </a:extLst>
          </p:cNvPr>
          <p:cNvSpPr txBox="1"/>
          <p:nvPr/>
        </p:nvSpPr>
        <p:spPr>
          <a:xfrm>
            <a:off x="-41464" y="5910202"/>
            <a:ext cx="11892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 is mixed 15mer pool including 10 TAA proteins, NEO is 15mer pools designed by Peter, (0.5ml TCM with 3ul TAA+3ulNEO)</a:t>
            </a:r>
          </a:p>
          <a:p>
            <a:r>
              <a:rPr lang="en-US" dirty="0"/>
              <a:t>AA is from Cliff, include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cit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-Tenascin,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arg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-Tenascin, and Islet antigens (GAD65,GRP78,IAPP,IGRP,Insulin). 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(0.5ml TCM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cit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-Tenascin 1.4ul,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arg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-Tenascin 2.5ul, Islet 2.1ul, based the peptides number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537305-93FB-CAAE-670B-CC679685B8B1}"/>
              </a:ext>
            </a:extLst>
          </p:cNvPr>
          <p:cNvSpPr txBox="1"/>
          <p:nvPr/>
        </p:nvSpPr>
        <p:spPr>
          <a:xfrm>
            <a:off x="3693460" y="4930588"/>
            <a:ext cx="132677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631F15-3889-2862-4E83-EC7361B683E7}"/>
              </a:ext>
            </a:extLst>
          </p:cNvPr>
          <p:cNvSpPr txBox="1"/>
          <p:nvPr/>
        </p:nvSpPr>
        <p:spPr>
          <a:xfrm>
            <a:off x="7109008" y="4939552"/>
            <a:ext cx="132677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74313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goals</a:t>
            </a:r>
          </a:p>
          <a:p>
            <a:endParaRPr lang="en-US" dirty="0"/>
          </a:p>
          <a:p>
            <a:r>
              <a:rPr lang="en-US" dirty="0"/>
              <a:t>10X Proposal</a:t>
            </a:r>
          </a:p>
          <a:p>
            <a:endParaRPr lang="en-US" dirty="0"/>
          </a:p>
          <a:p>
            <a:r>
              <a:rPr lang="en-US" dirty="0"/>
              <a:t>10X Results</a:t>
            </a:r>
          </a:p>
        </p:txBody>
      </p:sp>
    </p:spTree>
    <p:extLst>
      <p:ext uri="{BB962C8B-B14F-4D97-AF65-F5344CB8AC3E}">
        <p14:creationId xmlns:p14="http://schemas.microsoft.com/office/powerpoint/2010/main" val="114480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1A24C4-8879-D6C9-EE20-9516BD18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Plate-sorted Ag specific cells are enriched for AA and TA clones relative to their frequency in 10X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E3822D-73BB-8D94-9C1D-409D7D3E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281465"/>
            <a:ext cx="54864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0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4DB1D4-3E7D-3871-4ACF-C930473D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expanded clones from cells activated with both TA pol and AA pools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165813-ECA2-6056-2828-8574688A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471749"/>
            <a:ext cx="45720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760A1CA-EF56-ECB1-A847-0435F9AE4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2471749"/>
            <a:ext cx="45720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B097CE1-3DD6-CCF5-9DD6-82731ABDD29E}"/>
              </a:ext>
            </a:extLst>
          </p:cNvPr>
          <p:cNvSpPr txBox="1"/>
          <p:nvPr/>
        </p:nvSpPr>
        <p:spPr>
          <a:xfrm>
            <a:off x="2214563" y="2757487"/>
            <a:ext cx="661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TAA1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7AFBA1E-EF5E-F46F-BDCF-3C80594A7D3C}"/>
              </a:ext>
            </a:extLst>
          </p:cNvPr>
          <p:cNvSpPr txBox="1"/>
          <p:nvPr/>
        </p:nvSpPr>
        <p:spPr>
          <a:xfrm>
            <a:off x="4310063" y="3244334"/>
            <a:ext cx="661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TAA2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3D8E46-FDF9-C29E-7858-7DBCAC935B48}"/>
              </a:ext>
            </a:extLst>
          </p:cNvPr>
          <p:cNvSpPr txBox="1"/>
          <p:nvPr/>
        </p:nvSpPr>
        <p:spPr>
          <a:xfrm>
            <a:off x="7604126" y="3003589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A54350C-A059-1336-B154-E072D2B3A9D1}"/>
              </a:ext>
            </a:extLst>
          </p:cNvPr>
          <p:cNvSpPr txBox="1"/>
          <p:nvPr/>
        </p:nvSpPr>
        <p:spPr>
          <a:xfrm>
            <a:off x="10199688" y="427090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9DFF098-9144-EC4C-A89B-26BE01C2B57B}"/>
              </a:ext>
            </a:extLst>
          </p:cNvPr>
          <p:cNvSpPr txBox="1"/>
          <p:nvPr/>
        </p:nvSpPr>
        <p:spPr>
          <a:xfrm>
            <a:off x="8890000" y="5437717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B2A7880-F96E-5915-FB36-DC5E58ABD3FC}"/>
              </a:ext>
            </a:extLst>
          </p:cNvPr>
          <p:cNvSpPr txBox="1"/>
          <p:nvPr/>
        </p:nvSpPr>
        <p:spPr>
          <a:xfrm>
            <a:off x="2445399" y="2380243"/>
            <a:ext cx="18519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 pool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9404C9-D1C1-7079-1C9C-8A84DBA11278}"/>
              </a:ext>
            </a:extLst>
          </p:cNvPr>
          <p:cNvSpPr txBox="1"/>
          <p:nvPr/>
        </p:nvSpPr>
        <p:spPr>
          <a:xfrm>
            <a:off x="8055638" y="2389767"/>
            <a:ext cx="18519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AA pool</a:t>
            </a:r>
          </a:p>
        </p:txBody>
      </p:sp>
    </p:spTree>
    <p:extLst>
      <p:ext uri="{BB962C8B-B14F-4D97-AF65-F5344CB8AC3E}">
        <p14:creationId xmlns:p14="http://schemas.microsoft.com/office/powerpoint/2010/main" val="149196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1721E7-ACB2-DB59-0316-1227972C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TCR sequences between TCRs isolated with AA and TA pools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935BE9EF-2AC1-BD3E-253F-43CFBBE196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1766" y="2782895"/>
          <a:ext cx="9828467" cy="242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Worksheet" r:id="rId4" imgW="6629400" imgH="1638300" progId="Excel.Sheet.12">
                  <p:embed/>
                </p:oleObj>
              </mc:Choice>
              <mc:Fallback>
                <p:oleObj name="Worksheet" r:id="rId4" imgW="6629400" imgH="16383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xmlns="" id="{935BE9EF-2AC1-BD3E-253F-43CFBBE196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1766" y="2782895"/>
                        <a:ext cx="9828467" cy="2428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21E328-C85C-5532-0FA7-3E12C6FB2554}"/>
              </a:ext>
            </a:extLst>
          </p:cNvPr>
          <p:cNvSpPr txBox="1"/>
          <p:nvPr/>
        </p:nvSpPr>
        <p:spPr>
          <a:xfrm>
            <a:off x="0" y="62376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Bold font indicates AA and TAA clones sharing TCR junction sequences. A total of 14/229 (~6%) unique junctions were shared between TA and AA TCRs (6 TRA, 8 TRB).</a:t>
            </a:r>
          </a:p>
        </p:txBody>
      </p:sp>
    </p:spTree>
    <p:extLst>
      <p:ext uri="{BB962C8B-B14F-4D97-AF65-F5344CB8AC3E}">
        <p14:creationId xmlns:p14="http://schemas.microsoft.com/office/powerpoint/2010/main" val="122138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59F9AB0-D462-6D7F-CCA6-2434864A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Extensive TCR junction sharing between TA and AA reactive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8518B35-1507-C362-DDCD-73C570241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0" y="1711412"/>
            <a:ext cx="448056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5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132884-A49F-146D-60CE-E60019F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EE649F-419A-047B-1C5B-9B858D57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Sequence sharing in autoantigen (AA) and tumor-antigen (TA) reactive TCRs </a:t>
            </a:r>
          </a:p>
          <a:p>
            <a:endParaRPr lang="en-US" dirty="0"/>
          </a:p>
          <a:p>
            <a:r>
              <a:rPr lang="en-US" dirty="0"/>
              <a:t>Annotating cells along the 10X trajectory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Fates of AA, TA, and foreign antigen (FA) reactive T cells after checkpoint inhibitor (CPI) therapy</a:t>
            </a:r>
          </a:p>
        </p:txBody>
      </p:sp>
    </p:spTree>
    <p:extLst>
      <p:ext uri="{BB962C8B-B14F-4D97-AF65-F5344CB8AC3E}">
        <p14:creationId xmlns:p14="http://schemas.microsoft.com/office/powerpoint/2010/main" val="135734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D34565-D541-4BB4-5142-1B5460D6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clustering by visit seems largely consistent without batch 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6E22B9-6DBC-13F0-9632-4CCE8757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4" y="1766233"/>
            <a:ext cx="5486400" cy="4389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F3D938-0C7C-C1A2-D409-FEE9CBEBE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024" y="1773853"/>
            <a:ext cx="548640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651FCC4-F388-45B0-7E7B-930B02B0F878}"/>
              </a:ext>
            </a:extLst>
          </p:cNvPr>
          <p:cNvSpPr txBox="1"/>
          <p:nvPr/>
        </p:nvSpPr>
        <p:spPr>
          <a:xfrm>
            <a:off x="0" y="6488668"/>
            <a:ext cx="651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29,734 cells (10,709,  10,202, and  8,823 for visits 1-3, respectively) </a:t>
            </a:r>
          </a:p>
        </p:txBody>
      </p:sp>
    </p:spTree>
    <p:extLst>
      <p:ext uri="{BB962C8B-B14F-4D97-AF65-F5344CB8AC3E}">
        <p14:creationId xmlns:p14="http://schemas.microsoft.com/office/powerpoint/2010/main" val="370192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1495B72-ECC2-F506-0A3D-83A1BC29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can be broken into a “top” fork and a “bottom” fork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44F8232-02B6-82D0-9DC5-16EA3FD8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946785"/>
            <a:ext cx="5486400" cy="4389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D4EA96F-76D8-684C-7DA2-E340FA3489D2}"/>
              </a:ext>
            </a:extLst>
          </p:cNvPr>
          <p:cNvSpPr txBox="1"/>
          <p:nvPr/>
        </p:nvSpPr>
        <p:spPr>
          <a:xfrm>
            <a:off x="6417733" y="2387600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B1DB43-C396-35F6-8D19-ECEA58D69426}"/>
              </a:ext>
            </a:extLst>
          </p:cNvPr>
          <p:cNvSpPr txBox="1"/>
          <p:nvPr/>
        </p:nvSpPr>
        <p:spPr>
          <a:xfrm>
            <a:off x="6669244" y="4622800"/>
            <a:ext cx="88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211676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30B9646-7081-CAA6-748D-CE4580BE477F}"/>
              </a:ext>
            </a:extLst>
          </p:cNvPr>
          <p:cNvGrpSpPr/>
          <p:nvPr/>
        </p:nvGrpSpPr>
        <p:grpSpPr>
          <a:xfrm>
            <a:off x="2209800" y="1616214"/>
            <a:ext cx="7772400" cy="5178598"/>
            <a:chOff x="2209800" y="1642526"/>
            <a:chExt cx="7772400" cy="51785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731C285F-6DA6-70A3-AC17-D2A482618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1642526"/>
              <a:ext cx="7772400" cy="5178598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7010ACE2-DFE7-5072-EBCB-F7331B40AD7A}"/>
                </a:ext>
              </a:extLst>
            </p:cNvPr>
            <p:cNvSpPr/>
            <p:nvPr/>
          </p:nvSpPr>
          <p:spPr>
            <a:xfrm>
              <a:off x="3065930" y="2435295"/>
              <a:ext cx="878541" cy="99370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1D987116-FE64-CF87-244A-382F9ED30A16}"/>
                </a:ext>
              </a:extLst>
            </p:cNvPr>
            <p:cNvSpPr/>
            <p:nvPr/>
          </p:nvSpPr>
          <p:spPr>
            <a:xfrm>
              <a:off x="3039037" y="4613714"/>
              <a:ext cx="878541" cy="99370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FEC040B5-FA43-312A-BA21-28EDA105A3EA}"/>
                </a:ext>
              </a:extLst>
            </p:cNvPr>
            <p:cNvCxnSpPr>
              <a:cxnSpLocks/>
            </p:cNvCxnSpPr>
            <p:nvPr/>
          </p:nvCxnSpPr>
          <p:spPr>
            <a:xfrm>
              <a:off x="8530616" y="4949237"/>
              <a:ext cx="430306" cy="254117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582B068A-8482-D0DA-0BE0-D02D9FCC7873}"/>
                </a:ext>
              </a:extLst>
            </p:cNvPr>
            <p:cNvCxnSpPr>
              <a:cxnSpLocks/>
            </p:cNvCxnSpPr>
            <p:nvPr/>
          </p:nvCxnSpPr>
          <p:spPr>
            <a:xfrm>
              <a:off x="8274424" y="5861536"/>
              <a:ext cx="381114" cy="8597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1495B72-ECC2-F506-0A3D-83A1BC29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Marker expression localizes naïve and exhausted cells along the trajectory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B2EA70B-D440-EA20-E656-BF13884DC466}"/>
              </a:ext>
            </a:extLst>
          </p:cNvPr>
          <p:cNvSpPr txBox="1"/>
          <p:nvPr/>
        </p:nvSpPr>
        <p:spPr>
          <a:xfrm>
            <a:off x="3134623" y="1928208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FDEADB-AA92-0081-BEBC-F8C276752DFB}"/>
              </a:ext>
            </a:extLst>
          </p:cNvPr>
          <p:cNvSpPr txBox="1"/>
          <p:nvPr/>
        </p:nvSpPr>
        <p:spPr>
          <a:xfrm>
            <a:off x="8658564" y="5532353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1D71626-BC1E-E0EE-E686-7DD3A0435ED1}"/>
              </a:ext>
            </a:extLst>
          </p:cNvPr>
          <p:cNvSpPr txBox="1"/>
          <p:nvPr/>
        </p:nvSpPr>
        <p:spPr>
          <a:xfrm>
            <a:off x="8989386" y="4846313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Tex1</a:t>
            </a:r>
          </a:p>
        </p:txBody>
      </p:sp>
    </p:spTree>
    <p:extLst>
      <p:ext uri="{BB962C8B-B14F-4D97-AF65-F5344CB8AC3E}">
        <p14:creationId xmlns:p14="http://schemas.microsoft.com/office/powerpoint/2010/main" val="296896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C86D14-F4A3-9080-F83D-21893502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distribution of Tex markers at termini of top and bottom forks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21024C-200D-1520-A25E-BC39067BA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51785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CCD86583-C3EA-D475-1129-0B131B4FB18E}"/>
              </a:ext>
            </a:extLst>
          </p:cNvPr>
          <p:cNvCxnSpPr>
            <a:cxnSpLocks/>
          </p:cNvCxnSpPr>
          <p:nvPr/>
        </p:nvCxnSpPr>
        <p:spPr>
          <a:xfrm flipH="1" flipV="1">
            <a:off x="4443411" y="3074989"/>
            <a:ext cx="342900" cy="1714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FC0551C7-17BE-66E0-C291-26553F5A146F}"/>
              </a:ext>
            </a:extLst>
          </p:cNvPr>
          <p:cNvCxnSpPr/>
          <p:nvPr/>
        </p:nvCxnSpPr>
        <p:spPr>
          <a:xfrm flipH="1">
            <a:off x="4614861" y="5284694"/>
            <a:ext cx="342900" cy="1714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FFFDE7-22DE-444B-DFDE-BD33468629AC}"/>
              </a:ext>
            </a:extLst>
          </p:cNvPr>
          <p:cNvSpPr txBox="1"/>
          <p:nvPr/>
        </p:nvSpPr>
        <p:spPr>
          <a:xfrm>
            <a:off x="4786311" y="3094617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1BB80E-58DC-BEB0-3207-4F1021394BC2}"/>
              </a:ext>
            </a:extLst>
          </p:cNvPr>
          <p:cNvSpPr txBox="1"/>
          <p:nvPr/>
        </p:nvSpPr>
        <p:spPr>
          <a:xfrm>
            <a:off x="4945683" y="5021125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Tex1</a:t>
            </a:r>
          </a:p>
        </p:txBody>
      </p:sp>
    </p:spTree>
    <p:extLst>
      <p:ext uri="{BB962C8B-B14F-4D97-AF65-F5344CB8AC3E}">
        <p14:creationId xmlns:p14="http://schemas.microsoft.com/office/powerpoint/2010/main" val="216513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02E516-4CCC-009E-9F42-E660AA4F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Granzyme gene expression varies between Tex1 and Tex2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AEBDB4-0C89-D663-4729-8BE14A91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51785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9EDA029-A5EC-3499-191D-63302CFEF9F4}"/>
              </a:ext>
            </a:extLst>
          </p:cNvPr>
          <p:cNvCxnSpPr>
            <a:cxnSpLocks/>
          </p:cNvCxnSpPr>
          <p:nvPr/>
        </p:nvCxnSpPr>
        <p:spPr>
          <a:xfrm flipH="1" flipV="1">
            <a:off x="4631669" y="2873284"/>
            <a:ext cx="342900" cy="1714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EFC50628-E368-27A0-0C24-5A3341DD035A}"/>
              </a:ext>
            </a:extLst>
          </p:cNvPr>
          <p:cNvCxnSpPr/>
          <p:nvPr/>
        </p:nvCxnSpPr>
        <p:spPr>
          <a:xfrm flipH="1">
            <a:off x="4443411" y="5661212"/>
            <a:ext cx="342900" cy="1714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EB07BAB-EC5E-0B88-6CFF-EAD9A11D7EF0}"/>
              </a:ext>
            </a:extLst>
          </p:cNvPr>
          <p:cNvSpPr txBox="1"/>
          <p:nvPr/>
        </p:nvSpPr>
        <p:spPr>
          <a:xfrm>
            <a:off x="4642080" y="3059668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DD6100-6067-90CF-AD47-71524A0A0963}"/>
              </a:ext>
            </a:extLst>
          </p:cNvPr>
          <p:cNvSpPr txBox="1"/>
          <p:nvPr/>
        </p:nvSpPr>
        <p:spPr>
          <a:xfrm>
            <a:off x="4945683" y="5021125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619BEA-C4E7-74D6-E45F-47CEE5B9578D}"/>
              </a:ext>
            </a:extLst>
          </p:cNvPr>
          <p:cNvSpPr txBox="1"/>
          <p:nvPr/>
        </p:nvSpPr>
        <p:spPr>
          <a:xfrm>
            <a:off x="4786310" y="5443702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Tex2</a:t>
            </a:r>
          </a:p>
        </p:txBody>
      </p:sp>
    </p:spTree>
    <p:extLst>
      <p:ext uri="{BB962C8B-B14F-4D97-AF65-F5344CB8AC3E}">
        <p14:creationId xmlns:p14="http://schemas.microsoft.com/office/powerpoint/2010/main" val="237890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Models for the relationship of Immune related adverse events (irAE) and objective responses (OR) to immune checkpoint inhibitors (ICI)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39" y="2362200"/>
            <a:ext cx="6325122" cy="3172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838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791E52-00AE-1EAE-E412-61E4924C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Activated cells cluster in multiple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716AF80-D31D-83E6-1EBA-3362B761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51785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0FC98670-2E2C-8A89-6FDF-56EAD78906D6}"/>
              </a:ext>
            </a:extLst>
          </p:cNvPr>
          <p:cNvCxnSpPr/>
          <p:nvPr/>
        </p:nvCxnSpPr>
        <p:spPr>
          <a:xfrm flipH="1">
            <a:off x="8658225" y="2185988"/>
            <a:ext cx="342900" cy="1714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D8D1843A-BF1F-4D82-B125-BFFCE0D9244B}"/>
              </a:ext>
            </a:extLst>
          </p:cNvPr>
          <p:cNvCxnSpPr>
            <a:cxnSpLocks/>
          </p:cNvCxnSpPr>
          <p:nvPr/>
        </p:nvCxnSpPr>
        <p:spPr>
          <a:xfrm flipH="1">
            <a:off x="5924550" y="5286375"/>
            <a:ext cx="342900" cy="1714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203F6880-D7FB-C8B1-DEFE-1062017A139B}"/>
              </a:ext>
            </a:extLst>
          </p:cNvPr>
          <p:cNvCxnSpPr>
            <a:cxnSpLocks/>
          </p:cNvCxnSpPr>
          <p:nvPr/>
        </p:nvCxnSpPr>
        <p:spPr>
          <a:xfrm flipH="1" flipV="1">
            <a:off x="8286750" y="3187701"/>
            <a:ext cx="371475" cy="21510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303F2BC-F515-4855-D8BE-45036EE63389}"/>
              </a:ext>
            </a:extLst>
          </p:cNvPr>
          <p:cNvCxnSpPr>
            <a:cxnSpLocks/>
          </p:cNvCxnSpPr>
          <p:nvPr/>
        </p:nvCxnSpPr>
        <p:spPr>
          <a:xfrm flipH="1" flipV="1">
            <a:off x="3552825" y="4537162"/>
            <a:ext cx="371475" cy="215105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2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870EA7-3628-FE83-FB57-3653ACE8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Provisional cell assignment along the trajectory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27B3607-9C10-256A-9FC3-2CA218BADDB2}"/>
              </a:ext>
            </a:extLst>
          </p:cNvPr>
          <p:cNvGrpSpPr/>
          <p:nvPr/>
        </p:nvGrpSpPr>
        <p:grpSpPr>
          <a:xfrm>
            <a:off x="3905250" y="1928812"/>
            <a:ext cx="4538165" cy="4381500"/>
            <a:chOff x="3905250" y="1928812"/>
            <a:chExt cx="4538165" cy="4381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6FF4F57-0C4F-0D98-E320-E3ACF9DE6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250" y="1928812"/>
              <a:ext cx="4381500" cy="4381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A7ED7697-229B-1A5B-CFB4-57EDEFAB071A}"/>
                </a:ext>
              </a:extLst>
            </p:cNvPr>
            <p:cNvSpPr txBox="1"/>
            <p:nvPr/>
          </p:nvSpPr>
          <p:spPr>
            <a:xfrm>
              <a:off x="4586288" y="2928938"/>
              <a:ext cx="785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Tnaive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7716564-A457-7DAB-0BA9-71700D9FE397}"/>
                </a:ext>
              </a:extLst>
            </p:cNvPr>
            <p:cNvSpPr txBox="1"/>
            <p:nvPr/>
          </p:nvSpPr>
          <p:spPr>
            <a:xfrm>
              <a:off x="7838698" y="2553772"/>
              <a:ext cx="604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3CAE063-9619-9AC1-FAF5-882980F75DF2}"/>
                </a:ext>
              </a:extLst>
            </p:cNvPr>
            <p:cNvSpPr txBox="1"/>
            <p:nvPr/>
          </p:nvSpPr>
          <p:spPr>
            <a:xfrm>
              <a:off x="6855128" y="5073134"/>
              <a:ext cx="604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FA6D2FB-D9BF-8F27-7D18-95E236946405}"/>
                </a:ext>
              </a:extLst>
            </p:cNvPr>
            <p:cNvSpPr txBox="1"/>
            <p:nvPr/>
          </p:nvSpPr>
          <p:spPr>
            <a:xfrm>
              <a:off x="6116381" y="2744272"/>
              <a:ext cx="681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Tact1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E35E05A-850A-D4A0-39C2-0ED7B2C43BFB}"/>
                </a:ext>
              </a:extLst>
            </p:cNvPr>
            <p:cNvSpPr txBox="1"/>
            <p:nvPr/>
          </p:nvSpPr>
          <p:spPr>
            <a:xfrm>
              <a:off x="7157486" y="4119562"/>
              <a:ext cx="681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Tact2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1012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132884-A49F-146D-60CE-E60019F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EE649F-419A-047B-1C5B-9B858D57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Sequence sharing in autoantigen (AA) and tumor-antigen (TA) reactive TCRs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Annotating cells along the 10X trajectory</a:t>
            </a:r>
          </a:p>
          <a:p>
            <a:endParaRPr lang="en-US" dirty="0"/>
          </a:p>
          <a:p>
            <a:r>
              <a:rPr lang="en-US" dirty="0"/>
              <a:t>Fates of AA, TA, and foreign antigen (FA) reactive T cells after checkpoint inhibitor (CPI) therapy</a:t>
            </a:r>
          </a:p>
        </p:txBody>
      </p:sp>
    </p:spTree>
    <p:extLst>
      <p:ext uri="{BB962C8B-B14F-4D97-AF65-F5344CB8AC3E}">
        <p14:creationId xmlns:p14="http://schemas.microsoft.com/office/powerpoint/2010/main" val="3573414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72F581-EEA2-11D0-5380-3D1CB22B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distributions of TA/AA and FA expanded clones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xmlns="" id="{D569B33B-5E93-DAD0-CEE9-91BDA59A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73650"/>
            <a:ext cx="4381500" cy="4381500"/>
          </a:xfrm>
          <a:prstGeom prst="rect">
            <a:avLst/>
          </a:prstGeom>
        </p:spPr>
      </p:pic>
      <p:pic>
        <p:nvPicPr>
          <p:cNvPr id="8" name="Picture 7" descr="A picture containing text, sketch, child art, art&#10;&#10;Description automatically generated">
            <a:extLst>
              <a:ext uri="{FF2B5EF4-FFF2-40B4-BE49-F238E27FC236}">
                <a16:creationId xmlns:a16="http://schemas.microsoft.com/office/drawing/2014/main" xmlns="" id="{3C7E1F7C-A41C-7B8D-9B0A-6BF299EA7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2273650"/>
            <a:ext cx="43815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07D4A40-F062-269F-C77C-9ADA1F2C0069}"/>
              </a:ext>
            </a:extLst>
          </p:cNvPr>
          <p:cNvSpPr txBox="1"/>
          <p:nvPr/>
        </p:nvSpPr>
        <p:spPr>
          <a:xfrm>
            <a:off x="7529561" y="2117885"/>
            <a:ext cx="122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TA/AA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6A7168-7A04-A787-1E65-D6D178F4722F}"/>
              </a:ext>
            </a:extLst>
          </p:cNvPr>
          <p:cNvSpPr txBox="1"/>
          <p:nvPr/>
        </p:nvSpPr>
        <p:spPr>
          <a:xfrm>
            <a:off x="1905832" y="2107325"/>
            <a:ext cx="15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VDJdb</a:t>
            </a:r>
            <a:r>
              <a:rPr lang="en-US" dirty="0"/>
              <a:t> FA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D7E5D9-61E0-11BD-EBB5-8935F0754858}"/>
              </a:ext>
            </a:extLst>
          </p:cNvPr>
          <p:cNvSpPr txBox="1"/>
          <p:nvPr/>
        </p:nvSpPr>
        <p:spPr>
          <a:xfrm>
            <a:off x="0" y="6492875"/>
            <a:ext cx="325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 all three visits pooled</a:t>
            </a:r>
          </a:p>
        </p:txBody>
      </p:sp>
    </p:spTree>
    <p:extLst>
      <p:ext uri="{BB962C8B-B14F-4D97-AF65-F5344CB8AC3E}">
        <p14:creationId xmlns:p14="http://schemas.microsoft.com/office/powerpoint/2010/main" val="585956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D22FB-1BFA-350A-2ECD-2C2A2B0A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changes in distribution of TA/AA reactive cells after CPI treatment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9491A1-4B5A-D8E3-0CF4-D40C8794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389669"/>
            <a:ext cx="4572000" cy="3651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EC2E8D-05CF-C2F3-936E-5C8504025AC0}"/>
              </a:ext>
            </a:extLst>
          </p:cNvPr>
          <p:cNvSpPr txBox="1"/>
          <p:nvPr/>
        </p:nvSpPr>
        <p:spPr>
          <a:xfrm>
            <a:off x="7529561" y="2117885"/>
            <a:ext cx="227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TA/AA cells per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793AF12-AABE-65BE-8542-4845AAD8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389669"/>
            <a:ext cx="4572000" cy="3651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E9543B4-97B5-4E10-EB4B-617D9D891B1A}"/>
              </a:ext>
            </a:extLst>
          </p:cNvPr>
          <p:cNvSpPr txBox="1"/>
          <p:nvPr/>
        </p:nvSpPr>
        <p:spPr>
          <a:xfrm>
            <a:off x="1905832" y="2107325"/>
            <a:ext cx="256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VDJdb</a:t>
            </a:r>
            <a:r>
              <a:rPr lang="en-US" dirty="0"/>
              <a:t> FA cells per cluster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CEAC4B5-C3B8-EE34-6BE6-35D5CA237C3D}"/>
              </a:ext>
            </a:extLst>
          </p:cNvPr>
          <p:cNvSpPr txBox="1"/>
          <p:nvPr/>
        </p:nvSpPr>
        <p:spPr>
          <a:xfrm>
            <a:off x="0" y="-2875478"/>
            <a:ext cx="192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 and AA sp.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BE83D37-F211-069F-FEAF-DB7605BD634C}"/>
              </a:ext>
            </a:extLst>
          </p:cNvPr>
          <p:cNvSpPr txBox="1"/>
          <p:nvPr/>
        </p:nvSpPr>
        <p:spPr>
          <a:xfrm>
            <a:off x="6824663" y="-2690812"/>
            <a:ext cx="119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 sp. cells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7F6A177-0787-544D-9EAC-334D0B311D20}"/>
              </a:ext>
            </a:extLst>
          </p:cNvPr>
          <p:cNvGrpSpPr/>
          <p:nvPr/>
        </p:nvGrpSpPr>
        <p:grpSpPr>
          <a:xfrm>
            <a:off x="8572500" y="3429000"/>
            <a:ext cx="530915" cy="1950492"/>
            <a:chOff x="8572500" y="3429000"/>
            <a:chExt cx="530915" cy="19504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4F984A8-89BC-E7BA-FE82-5CBE5B2A5F97}"/>
                </a:ext>
              </a:extLst>
            </p:cNvPr>
            <p:cNvSpPr txBox="1"/>
            <p:nvPr/>
          </p:nvSpPr>
          <p:spPr>
            <a:xfrm>
              <a:off x="8572500" y="34290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DD267F4-BCBE-69F9-CB9F-C5FC30B01BFD}"/>
                </a:ext>
              </a:extLst>
            </p:cNvPr>
            <p:cNvSpPr txBox="1"/>
            <p:nvPr/>
          </p:nvSpPr>
          <p:spPr>
            <a:xfrm>
              <a:off x="8667751" y="448152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D110D7C2-F09A-9339-3311-D25AB3D885CA}"/>
                </a:ext>
              </a:extLst>
            </p:cNvPr>
            <p:cNvSpPr txBox="1"/>
            <p:nvPr/>
          </p:nvSpPr>
          <p:spPr>
            <a:xfrm>
              <a:off x="8596312" y="50101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43DBD24-BB0E-82F9-D09C-CE666F6B30F9}"/>
              </a:ext>
            </a:extLst>
          </p:cNvPr>
          <p:cNvSpPr txBox="1"/>
          <p:nvPr/>
        </p:nvSpPr>
        <p:spPr>
          <a:xfrm>
            <a:off x="0" y="6488668"/>
            <a:ext cx="1119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Asterisks indicate significance (uncorrected p-values) of difference of cells in each cluster for Visits 2 and 3 with Visit 1.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DD04C9E-C039-0157-1A44-0B3C34F26E82}"/>
              </a:ext>
            </a:extLst>
          </p:cNvPr>
          <p:cNvSpPr txBox="1"/>
          <p:nvPr/>
        </p:nvSpPr>
        <p:spPr>
          <a:xfrm>
            <a:off x="3080614" y="32712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39107AE-6E45-FA21-5C80-C8A54B784FB5}"/>
              </a:ext>
            </a:extLst>
          </p:cNvPr>
          <p:cNvSpPr txBox="1"/>
          <p:nvPr/>
        </p:nvSpPr>
        <p:spPr>
          <a:xfrm>
            <a:off x="3080614" y="50101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7C1155D-8F8E-A38A-D16E-047B8FB11680}"/>
              </a:ext>
            </a:extLst>
          </p:cNvPr>
          <p:cNvSpPr txBox="1"/>
          <p:nvPr/>
        </p:nvSpPr>
        <p:spPr>
          <a:xfrm>
            <a:off x="3720241" y="32712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A215B3E-9895-FF8C-F8AE-0ABDEF6E6FB5}"/>
              </a:ext>
            </a:extLst>
          </p:cNvPr>
          <p:cNvSpPr txBox="1"/>
          <p:nvPr/>
        </p:nvSpPr>
        <p:spPr>
          <a:xfrm>
            <a:off x="3791681" y="255242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795E452-21AC-F98A-62AD-A5575B5D91D1}"/>
              </a:ext>
            </a:extLst>
          </p:cNvPr>
          <p:cNvSpPr txBox="1"/>
          <p:nvPr/>
        </p:nvSpPr>
        <p:spPr>
          <a:xfrm>
            <a:off x="3862561" y="4075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4EBC6A6-80A5-541A-B416-473F748AA578}"/>
              </a:ext>
            </a:extLst>
          </p:cNvPr>
          <p:cNvSpPr txBox="1"/>
          <p:nvPr/>
        </p:nvSpPr>
        <p:spPr>
          <a:xfrm>
            <a:off x="3872085" y="5056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40376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8501DB-2349-ABAC-3EFD-7CFA2C29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routes of “invigoration” after CPI treatment?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3C72416-0DE7-F2F6-5463-3127A1EAB904}"/>
              </a:ext>
            </a:extLst>
          </p:cNvPr>
          <p:cNvGrpSpPr/>
          <p:nvPr/>
        </p:nvGrpSpPr>
        <p:grpSpPr>
          <a:xfrm>
            <a:off x="1143000" y="2114621"/>
            <a:ext cx="4381500" cy="4381500"/>
            <a:chOff x="1016000" y="-1382722"/>
            <a:chExt cx="4381500" cy="4381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AC6BD10C-0C61-3829-094B-1EA718A6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-1382722"/>
              <a:ext cx="4381500" cy="4381500"/>
            </a:xfrm>
            <a:prstGeom prst="rect">
              <a:avLst/>
            </a:prstGeom>
            <a:ln w="31750">
              <a:solidFill>
                <a:schemeClr val="bg1"/>
              </a:solidFill>
              <a:tailEnd type="arrow"/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DA460D95-6CA6-B8EE-25B4-38FF153A6945}"/>
                </a:ext>
              </a:extLst>
            </p:cNvPr>
            <p:cNvCxnSpPr/>
            <p:nvPr/>
          </p:nvCxnSpPr>
          <p:spPr>
            <a:xfrm>
              <a:off x="4695824" y="-1128715"/>
              <a:ext cx="0" cy="731520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DD46F426-F3E3-825B-5529-BF4AF1984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162" y="-685802"/>
              <a:ext cx="0" cy="314325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C0150634-D33A-C72A-4E05-5FAF5DF38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99" y="870743"/>
              <a:ext cx="0" cy="314325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019A4A-6199-2EA7-7CC3-772FD6F4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134475"/>
            <a:ext cx="4381500" cy="4381500"/>
          </a:xfrm>
          <a:prstGeom prst="rect">
            <a:avLst/>
          </a:prstGeom>
          <a:ln w="50800">
            <a:solidFill>
              <a:schemeClr val="bg1"/>
            </a:solidFill>
            <a:tailEnd type="arrow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1906CDB-55CF-5B8C-A22E-11F0FCBC104B}"/>
              </a:ext>
            </a:extLst>
          </p:cNvPr>
          <p:cNvCxnSpPr/>
          <p:nvPr/>
        </p:nvCxnSpPr>
        <p:spPr>
          <a:xfrm>
            <a:off x="8527294" y="4003239"/>
            <a:ext cx="0" cy="314325"/>
          </a:xfrm>
          <a:prstGeom prst="straightConnector1">
            <a:avLst/>
          </a:prstGeom>
          <a:ln w="508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D4D6E4E-857E-6C4B-DA49-2AEFF9E157DE}"/>
              </a:ext>
            </a:extLst>
          </p:cNvPr>
          <p:cNvCxnSpPr>
            <a:cxnSpLocks/>
          </p:cNvCxnSpPr>
          <p:nvPr/>
        </p:nvCxnSpPr>
        <p:spPr>
          <a:xfrm flipV="1">
            <a:off x="9878334" y="5143496"/>
            <a:ext cx="0" cy="731520"/>
          </a:xfrm>
          <a:prstGeom prst="straightConnector1">
            <a:avLst/>
          </a:prstGeom>
          <a:ln w="508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2D8DD4F-B4C2-D887-F1AB-DEC206F8CA05}"/>
              </a:ext>
            </a:extLst>
          </p:cNvPr>
          <p:cNvCxnSpPr/>
          <p:nvPr/>
        </p:nvCxnSpPr>
        <p:spPr>
          <a:xfrm>
            <a:off x="7661438" y="3317440"/>
            <a:ext cx="0" cy="314325"/>
          </a:xfrm>
          <a:prstGeom prst="straightConnector1">
            <a:avLst/>
          </a:prstGeom>
          <a:ln w="508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B1BE9B-23F8-690A-44F9-0F6DD2E3BB59}"/>
              </a:ext>
            </a:extLst>
          </p:cNvPr>
          <p:cNvSpPr txBox="1"/>
          <p:nvPr/>
        </p:nvSpPr>
        <p:spPr>
          <a:xfrm>
            <a:off x="1877217" y="1951755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TA/AA reactive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A4102A-7AC0-0907-7FC7-CE66D9EB2494}"/>
              </a:ext>
            </a:extLst>
          </p:cNvPr>
          <p:cNvSpPr txBox="1"/>
          <p:nvPr/>
        </p:nvSpPr>
        <p:spPr>
          <a:xfrm>
            <a:off x="7393038" y="1949809"/>
            <a:ext cx="167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 reactive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07D8865-F69C-43DD-C4F7-5812040EA1FA}"/>
              </a:ext>
            </a:extLst>
          </p:cNvPr>
          <p:cNvSpPr txBox="1"/>
          <p:nvPr/>
        </p:nvSpPr>
        <p:spPr>
          <a:xfrm>
            <a:off x="0" y="6456120"/>
            <a:ext cx="1123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Arrows indicate most significant changes that occur after CPI therapy.  Long arrows indicate most significant changes.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9F1DFFA-5295-E642-5EB3-29774007DED4}"/>
              </a:ext>
            </a:extLst>
          </p:cNvPr>
          <p:cNvSpPr txBox="1"/>
          <p:nvPr/>
        </p:nvSpPr>
        <p:spPr>
          <a:xfrm>
            <a:off x="1844857" y="3630567"/>
            <a:ext cx="78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Tnaive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392C7BD-5A84-8664-D1FD-A268BDF217C2}"/>
              </a:ext>
            </a:extLst>
          </p:cNvPr>
          <p:cNvSpPr txBox="1"/>
          <p:nvPr/>
        </p:nvSpPr>
        <p:spPr>
          <a:xfrm>
            <a:off x="5097267" y="3255401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64F69-27FB-BA3F-C8A2-0A761D4F99A9}"/>
              </a:ext>
            </a:extLst>
          </p:cNvPr>
          <p:cNvSpPr txBox="1"/>
          <p:nvPr/>
        </p:nvSpPr>
        <p:spPr>
          <a:xfrm>
            <a:off x="4151944" y="5247815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2C29325-F600-4961-5FA6-ED2D6BC73D39}"/>
              </a:ext>
            </a:extLst>
          </p:cNvPr>
          <p:cNvSpPr txBox="1"/>
          <p:nvPr/>
        </p:nvSpPr>
        <p:spPr>
          <a:xfrm>
            <a:off x="3374950" y="2975256"/>
            <a:ext cx="6812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Tact1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D390894-B98B-53FD-0CA1-00453617A7FC}"/>
              </a:ext>
            </a:extLst>
          </p:cNvPr>
          <p:cNvSpPr txBox="1"/>
          <p:nvPr/>
        </p:nvSpPr>
        <p:spPr>
          <a:xfrm>
            <a:off x="4416055" y="4821191"/>
            <a:ext cx="68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Tact2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6920CD5-5D0B-F89D-6F38-D7BC895E6070}"/>
              </a:ext>
            </a:extLst>
          </p:cNvPr>
          <p:cNvSpPr txBox="1"/>
          <p:nvPr/>
        </p:nvSpPr>
        <p:spPr>
          <a:xfrm>
            <a:off x="7268507" y="3608156"/>
            <a:ext cx="7852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Tnaive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E7C6EFE-FD1E-FF2F-FDC6-9FA8FE44E77B}"/>
              </a:ext>
            </a:extLst>
          </p:cNvPr>
          <p:cNvSpPr txBox="1"/>
          <p:nvPr/>
        </p:nvSpPr>
        <p:spPr>
          <a:xfrm>
            <a:off x="10520917" y="3232990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DB3354-6073-2EAE-3785-A6B021642ED3}"/>
              </a:ext>
            </a:extLst>
          </p:cNvPr>
          <p:cNvSpPr txBox="1"/>
          <p:nvPr/>
        </p:nvSpPr>
        <p:spPr>
          <a:xfrm>
            <a:off x="9916964" y="5376031"/>
            <a:ext cx="6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79D695C-317B-3601-1050-ECEEC86E32DE}"/>
              </a:ext>
            </a:extLst>
          </p:cNvPr>
          <p:cNvSpPr txBox="1"/>
          <p:nvPr/>
        </p:nvSpPr>
        <p:spPr>
          <a:xfrm>
            <a:off x="8798600" y="2952845"/>
            <a:ext cx="6812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Tact1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F7F3D04-C7CF-02F3-1585-1A76AE4ADA0A}"/>
              </a:ext>
            </a:extLst>
          </p:cNvPr>
          <p:cNvSpPr txBox="1"/>
          <p:nvPr/>
        </p:nvSpPr>
        <p:spPr>
          <a:xfrm>
            <a:off x="9839705" y="4798780"/>
            <a:ext cx="68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Tact2</a:t>
            </a:r>
          </a:p>
        </p:txBody>
      </p:sp>
    </p:spTree>
    <p:extLst>
      <p:ext uri="{BB962C8B-B14F-4D97-AF65-F5344CB8AC3E}">
        <p14:creationId xmlns:p14="http://schemas.microsoft.com/office/powerpoint/2010/main" val="144461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589506-E3DE-20B0-421E-977A6A2A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0A94B7-9FD6-32FB-A63B-58B93D2B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Substantial TCR sharing between TA and AA reactive TCRs suggests multi specific TCRs</a:t>
            </a:r>
          </a:p>
          <a:p>
            <a:endParaRPr lang="en-US" dirty="0"/>
          </a:p>
          <a:p>
            <a:r>
              <a:rPr lang="en-US" dirty="0"/>
              <a:t>Tex cell markers map to two distinct branches on UMAP plots (PD1hi and NK-like)</a:t>
            </a:r>
          </a:p>
          <a:p>
            <a:endParaRPr lang="en-US" dirty="0"/>
          </a:p>
          <a:p>
            <a:r>
              <a:rPr lang="en-US" dirty="0"/>
              <a:t>Changes in cell frequencies per cluster suggests different routes of CD8+ T cell invigoration after CPI treatment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D4C884-3345-EE1B-3B1C-A4414D9E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 reinvigoration in cancer patients by anti-PD-1 treatment</a:t>
            </a:r>
          </a:p>
        </p:txBody>
      </p:sp>
      <p:pic>
        <p:nvPicPr>
          <p:cNvPr id="5" name="Picture 4" descr="A graph of a test&#10;&#10;Description automatically generated with medium confidence">
            <a:extLst>
              <a:ext uri="{FF2B5EF4-FFF2-40B4-BE49-F238E27FC236}">
                <a16:creationId xmlns:a16="http://schemas.microsoft.com/office/drawing/2014/main" xmlns="" id="{CF1544E4-89BD-AD66-F466-C7D0FEA6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420857"/>
            <a:ext cx="7772400" cy="1447274"/>
          </a:xfrm>
          <a:prstGeom prst="rect">
            <a:avLst/>
          </a:prstGeom>
        </p:spPr>
      </p:pic>
      <p:pic>
        <p:nvPicPr>
          <p:cNvPr id="7" name="Picture 6" descr="A close-up of a website&#10;&#10;Description automatically generated">
            <a:extLst>
              <a:ext uri="{FF2B5EF4-FFF2-40B4-BE49-F238E27FC236}">
                <a16:creationId xmlns:a16="http://schemas.microsoft.com/office/drawing/2014/main" xmlns="" id="{3C2DBFE3-7393-BB9A-74CE-B03B8407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0571"/>
            <a:ext cx="7772400" cy="3111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AD9801-D329-13CF-01AC-3780DB1CF81B}"/>
              </a:ext>
            </a:extLst>
          </p:cNvPr>
          <p:cNvSpPr txBox="1"/>
          <p:nvPr/>
        </p:nvSpPr>
        <p:spPr>
          <a:xfrm>
            <a:off x="0" y="616970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Huang AC, et al. T-cell invigoration to </a:t>
            </a:r>
            <a:r>
              <a:rPr lang="en-US" dirty="0" err="1"/>
              <a:t>tumour</a:t>
            </a:r>
            <a:r>
              <a:rPr lang="en-US" dirty="0"/>
              <a:t> burden ratio associated with anti-PD-1 response. Nature. 2017 May 4;545(7652):60-65. PMID: 28397821.</a:t>
            </a:r>
          </a:p>
        </p:txBody>
      </p:sp>
    </p:spTree>
    <p:extLst>
      <p:ext uri="{BB962C8B-B14F-4D97-AF65-F5344CB8AC3E}">
        <p14:creationId xmlns:p14="http://schemas.microsoft.com/office/powerpoint/2010/main" val="185026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0A9982E-E2B8-2D47-98D6-9F79CF6A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10X profiling of reinvigorated CD8+ T cells during ICI therapy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90E87E0-6F2A-9D45-93E8-4C1B89E61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 Linsley, Erik </a:t>
            </a:r>
            <a:r>
              <a:rPr lang="en-US" dirty="0" err="1"/>
              <a:t>Wambre</a:t>
            </a:r>
            <a:r>
              <a:rPr lang="en-US" dirty="0"/>
              <a:t>, </a:t>
            </a:r>
            <a:r>
              <a:rPr lang="en-US" dirty="0" err="1"/>
              <a:t>Maochang</a:t>
            </a:r>
            <a:r>
              <a:rPr lang="en-US" dirty="0"/>
              <a:t> Liu and Hannah </a:t>
            </a:r>
            <a:r>
              <a:rPr lang="en-US" dirty="0" err="1"/>
              <a:t>DeBerg</a:t>
            </a:r>
            <a:endParaRPr lang="en-US" dirty="0"/>
          </a:p>
          <a:p>
            <a:endParaRPr lang="en-US" dirty="0"/>
          </a:p>
          <a:p>
            <a:r>
              <a:rPr lang="en-US" dirty="0"/>
              <a:t>June 24, 2020</a:t>
            </a:r>
          </a:p>
        </p:txBody>
      </p:sp>
    </p:spTree>
    <p:extLst>
      <p:ext uri="{BB962C8B-B14F-4D97-AF65-F5344CB8AC3E}">
        <p14:creationId xmlns:p14="http://schemas.microsoft.com/office/powerpoint/2010/main" val="271581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BED9D-59BA-F042-A439-FD30B764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Characterization of tumor- and auto-antigen-reactive CD4 Teff, CD8 Teff, and CD4 </a:t>
            </a:r>
            <a:r>
              <a:rPr lang="en-US" dirty="0" err="1"/>
              <a:t>Tregs</a:t>
            </a:r>
            <a:r>
              <a:rPr lang="en-US" dirty="0"/>
              <a:t> at the single cell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9554A2-2943-4243-8F18-F5C86092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70" y="1994418"/>
            <a:ext cx="8836660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2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BED9D-59BA-F042-A439-FD30B764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Characterization of tumor- and auto-antigen-reactive CD4 Teff, CD8 Teff, and CD4 </a:t>
            </a:r>
            <a:r>
              <a:rPr lang="en-US" dirty="0" err="1"/>
              <a:t>Tregs</a:t>
            </a:r>
            <a:r>
              <a:rPr lang="en-US" dirty="0"/>
              <a:t> at the single cell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9554A2-2943-4243-8F18-F5C86092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70" y="1994418"/>
            <a:ext cx="8836660" cy="427609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E76AB39F-1B83-3246-BA0B-DBDBCFACACC9}"/>
              </a:ext>
            </a:extLst>
          </p:cNvPr>
          <p:cNvSpPr/>
          <p:nvPr/>
        </p:nvSpPr>
        <p:spPr>
          <a:xfrm>
            <a:off x="6936377" y="3429000"/>
            <a:ext cx="927463" cy="1495697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3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612482" y="3923689"/>
            <a:ext cx="1924757" cy="852873"/>
            <a:chOff x="4910565" y="1470154"/>
            <a:chExt cx="1443568" cy="6396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l="24975" t="96001" r="50696"/>
            <a:stretch/>
          </p:blipFill>
          <p:spPr>
            <a:xfrm>
              <a:off x="4910565" y="1470154"/>
              <a:ext cx="1430866" cy="23959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/>
            <a:srcRect l="51464" t="95295" r="23990"/>
            <a:stretch/>
          </p:blipFill>
          <p:spPr>
            <a:xfrm>
              <a:off x="4910565" y="1827880"/>
              <a:ext cx="1443568" cy="281929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41" y="710585"/>
            <a:ext cx="8064547" cy="268602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821714" y="1493324"/>
            <a:ext cx="1254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(65.3%)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25361" y="1470821"/>
            <a:ext cx="1254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(30.5%)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1154" y="1470821"/>
            <a:ext cx="1254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(36.5%)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16948" y="1470821"/>
            <a:ext cx="1254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(32.3%)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9359" y="31013"/>
            <a:ext cx="11155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Reduction in TIGIT+ Tumor-reactive CD8 T cell responses during ICI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1116593" y="4820649"/>
            <a:ext cx="2947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% PD1+ TAA-reactive CD8 T cells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143" y="3595077"/>
            <a:ext cx="3923355" cy="273918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rot="16200000">
            <a:off x="520034" y="202274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CD137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21934" y="3318949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TIGIT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4B910F2-D8F3-AD41-B652-8C6BD420169B}"/>
              </a:ext>
            </a:extLst>
          </p:cNvPr>
          <p:cNvSpPr txBox="1"/>
          <p:nvPr/>
        </p:nvSpPr>
        <p:spPr>
          <a:xfrm rot="16200000">
            <a:off x="838933" y="4851649"/>
            <a:ext cx="3296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% TIGIT+ TAA-reactive CD8 T cells</a:t>
            </a:r>
          </a:p>
        </p:txBody>
      </p:sp>
    </p:spTree>
    <p:extLst>
      <p:ext uri="{BB962C8B-B14F-4D97-AF65-F5344CB8AC3E}">
        <p14:creationId xmlns:p14="http://schemas.microsoft.com/office/powerpoint/2010/main" val="89353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612482" y="3923689"/>
            <a:ext cx="1924757" cy="852873"/>
            <a:chOff x="4910565" y="1470154"/>
            <a:chExt cx="1443568" cy="6396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l="24975" t="96001" r="50696"/>
            <a:stretch/>
          </p:blipFill>
          <p:spPr>
            <a:xfrm>
              <a:off x="4910565" y="1470154"/>
              <a:ext cx="1430866" cy="23959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/>
            <a:srcRect l="51464" t="95295" r="23990"/>
            <a:stretch/>
          </p:blipFill>
          <p:spPr>
            <a:xfrm>
              <a:off x="4910565" y="1827880"/>
              <a:ext cx="1443568" cy="281929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269359" y="31013"/>
            <a:ext cx="1100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Increase of CD25+ Tumor-reactive CD8 T cell responses during ICI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7251" b="12253"/>
          <a:stretch/>
        </p:blipFill>
        <p:spPr>
          <a:xfrm>
            <a:off x="1082504" y="1208534"/>
            <a:ext cx="1993851" cy="2081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7515" b="13252"/>
          <a:stretch/>
        </p:blipFill>
        <p:spPr>
          <a:xfrm>
            <a:off x="3182681" y="1216571"/>
            <a:ext cx="1987503" cy="2057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7291" b="12890"/>
          <a:stretch/>
        </p:blipFill>
        <p:spPr>
          <a:xfrm>
            <a:off x="5309324" y="1216571"/>
            <a:ext cx="1992881" cy="2066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18636" b="12592"/>
          <a:stretch/>
        </p:blipFill>
        <p:spPr>
          <a:xfrm>
            <a:off x="7428613" y="1216572"/>
            <a:ext cx="1960499" cy="20732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21714" y="1493324"/>
            <a:ext cx="1254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(22.1%)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25361" y="1470821"/>
            <a:ext cx="1254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(72.8%)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1154" y="1470821"/>
            <a:ext cx="1254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(59.5%)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16948" y="1470821"/>
            <a:ext cx="1254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(72.3%)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5158" y="3567489"/>
            <a:ext cx="3891669" cy="27731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rot="16200000">
            <a:off x="1116593" y="4820649"/>
            <a:ext cx="2947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% PD1+ TAA-reactive CD8 T cells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/>
          <a:srcRect b="79090"/>
          <a:stretch/>
        </p:blipFill>
        <p:spPr>
          <a:xfrm>
            <a:off x="1207041" y="681600"/>
            <a:ext cx="8064547" cy="5616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16200000">
            <a:off x="463329" y="202274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CD137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1934" y="331894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CD25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12BB331-804E-694E-A6BF-206317905F63}"/>
              </a:ext>
            </a:extLst>
          </p:cNvPr>
          <p:cNvSpPr txBox="1"/>
          <p:nvPr/>
        </p:nvSpPr>
        <p:spPr>
          <a:xfrm>
            <a:off x="212722" y="6463824"/>
            <a:ext cx="174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 = pre-therapy</a:t>
            </a:r>
          </a:p>
        </p:txBody>
      </p:sp>
    </p:spTree>
    <p:extLst>
      <p:ext uri="{BB962C8B-B14F-4D97-AF65-F5344CB8AC3E}">
        <p14:creationId xmlns:p14="http://schemas.microsoft.com/office/powerpoint/2010/main" val="28161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1899</Words>
  <Application>Microsoft Office PowerPoint</Application>
  <PresentationFormat>Custom</PresentationFormat>
  <Paragraphs>266</Paragraphs>
  <Slides>36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Worksheet</vt:lpstr>
      <vt:lpstr>NCI grant meeting with Ty and Nidhi</vt:lpstr>
      <vt:lpstr>Outline</vt:lpstr>
      <vt:lpstr>Models for the relationship of Immune related adverse events (irAE) and objective responses (OR) to immune checkpoint inhibitors (ICI) </vt:lpstr>
      <vt:lpstr>T cell reinvigoration in cancer patients by anti-PD-1 treatment</vt:lpstr>
      <vt:lpstr>Proposal: 10X profiling of reinvigorated CD8+ T cells during ICI therapy</vt:lpstr>
      <vt:lpstr>Characterization of tumor- and auto-antigen-reactive CD4 Teff, CD8 Teff, and CD4 Tregs at the single cell level</vt:lpstr>
      <vt:lpstr>Characterization of tumor- and auto-antigen-reactive CD4 Teff, CD8 Teff, and CD4 Tregs at the single cell level</vt:lpstr>
      <vt:lpstr>PowerPoint Presentation</vt:lpstr>
      <vt:lpstr>PowerPoint Presentation</vt:lpstr>
      <vt:lpstr>Surprise: massive CD8+ response in second CPI-treated subject also was monoclonal, with different TCR sequences</vt:lpstr>
      <vt:lpstr>TAA-reactive CD8 T cells are predominantly of a single clonotype</vt:lpstr>
      <vt:lpstr>Proposal</vt:lpstr>
      <vt:lpstr>Measuring re-invigoration of CD8 T cell populations during ICI therapy at the single cell level</vt:lpstr>
      <vt:lpstr>Defining the features of T cell responses to tumor and self-antigens as predictors of response to checkpoint inhibitor therapy</vt:lpstr>
      <vt:lpstr>Acknowledgements</vt:lpstr>
      <vt:lpstr>10X experimental plan with unsorted CD3+ cells</vt:lpstr>
      <vt:lpstr>Outline</vt:lpstr>
      <vt:lpstr>Identification of TCR barcodes with three specificities</vt:lpstr>
      <vt:lpstr>Single cell sorting of activated TA and AA CD8+ populations from a head and neck cancer patient</vt:lpstr>
      <vt:lpstr>Plate-sorted Ag specific cells are enriched for AA and TA clones relative to their frequency in 10X</vt:lpstr>
      <vt:lpstr>Highly expanded clones from cells activated with both TA pol and AA pools</vt:lpstr>
      <vt:lpstr>Shared TCR sequences between TCRs isolated with AA and TA pools</vt:lpstr>
      <vt:lpstr>Extensive TCR junction sharing between TA and AA reactive cells</vt:lpstr>
      <vt:lpstr>Outline</vt:lpstr>
      <vt:lpstr>Cell clustering by visit seems largely consistent without batch alignment</vt:lpstr>
      <vt:lpstr>Trajectory can be broken into a “top” fork and a “bottom” fork</vt:lpstr>
      <vt:lpstr>Marker expression localizes naïve and exhausted cells along the trajectory</vt:lpstr>
      <vt:lpstr>Distinct distribution of Tex markers at termini of top and bottom forks</vt:lpstr>
      <vt:lpstr>Granzyme gene expression varies between Tex1 and Tex2 clusters</vt:lpstr>
      <vt:lpstr>Activated cells cluster in multiple locations</vt:lpstr>
      <vt:lpstr>Provisional cell assignment along the trajectory</vt:lpstr>
      <vt:lpstr>Outline</vt:lpstr>
      <vt:lpstr>Different distributions of TA/AA and FA expanded clones</vt:lpstr>
      <vt:lpstr>Distinct changes in distribution of TA/AA reactive cells after CPI treatment</vt:lpstr>
      <vt:lpstr>Multiple routes of “invigoration” after CPI treatment?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40</cp:revision>
  <dcterms:created xsi:type="dcterms:W3CDTF">2023-09-15T17:40:02Z</dcterms:created>
  <dcterms:modified xsi:type="dcterms:W3CDTF">2023-09-15T23:37:06Z</dcterms:modified>
</cp:coreProperties>
</file>